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9" r:id="rId13"/>
    <p:sldId id="28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37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break)</a:t>
            </a:r>
            <a:endParaRPr lang="en-US" sz="3060" dirty="0"/>
          </a:p>
        </p:txBody>
      </p:sp>
      <p:sp>
        <p:nvSpPr>
          <p:cNvPr id="19" name="Text 13"/>
          <p:cNvSpPr/>
          <p:nvPr/>
        </p:nvSpPr>
        <p:spPr>
          <a:xfrm>
            <a:off x="2551395" y="54422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12" y="2087972"/>
            <a:ext cx="3933825" cy="32670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524206"/>
            <a:ext cx="1784138" cy="2323097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20337" y="34820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320337" y="30080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4" name="Shape 4"/>
          <p:cNvSpPr/>
          <p:nvPr/>
        </p:nvSpPr>
        <p:spPr>
          <a:xfrm>
            <a:off x="1869169" y="54462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47063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614889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err="1" smtClean="0"/>
              <a:t>continu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61529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17730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87500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8790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903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32" name="Text 13"/>
          <p:cNvSpPr/>
          <p:nvPr/>
        </p:nvSpPr>
        <p:spPr>
          <a:xfrm>
            <a:off x="2551395" y="7552304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3" name="Shape 4"/>
          <p:cNvSpPr/>
          <p:nvPr/>
        </p:nvSpPr>
        <p:spPr>
          <a:xfrm>
            <a:off x="1869169" y="75563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5"/>
          <p:cNvSpPr/>
          <p:nvPr/>
        </p:nvSpPr>
        <p:spPr>
          <a:xfrm>
            <a:off x="2051452" y="758070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188298" y="499421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순환문(dowhilecontinue~break)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32" y="1695911"/>
            <a:ext cx="3990975" cy="2733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17" y="1695911"/>
            <a:ext cx="3876675" cy="273367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22763" y="30103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22763" y="253622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515" y="2305510"/>
            <a:ext cx="971550" cy="15144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551395" y="455298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do ~</a:t>
            </a:r>
            <a:r>
              <a:rPr lang="ko-KR" altLang="en-US" sz="1727" dirty="0" smtClean="0"/>
              <a:t>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번은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1" name="Shape 4"/>
          <p:cNvSpPr/>
          <p:nvPr/>
        </p:nvSpPr>
        <p:spPr>
          <a:xfrm>
            <a:off x="1869169" y="4557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/>
          <p:cNvSpPr/>
          <p:nvPr/>
        </p:nvSpPr>
        <p:spPr>
          <a:xfrm>
            <a:off x="2051452" y="458138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3" name="Text 13"/>
          <p:cNvSpPr/>
          <p:nvPr/>
        </p:nvSpPr>
        <p:spPr>
          <a:xfrm>
            <a:off x="2551395" y="525965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/>
              <a:t>n</a:t>
            </a:r>
            <a:r>
              <a:rPr lang="en-US" altLang="ko-KR" sz="1727" dirty="0" err="1" smtClean="0"/>
              <a:t>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smtClean="0"/>
              <a:t>continue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4" name="Shape 4"/>
          <p:cNvSpPr/>
          <p:nvPr/>
        </p:nvSpPr>
        <p:spPr>
          <a:xfrm>
            <a:off x="1869169" y="52636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28805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5985760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59898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01416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66305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667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69145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  <p:sp>
        <p:nvSpPr>
          <p:cNvPr id="32" name="Shape 4"/>
          <p:cNvSpPr/>
          <p:nvPr/>
        </p:nvSpPr>
        <p:spPr>
          <a:xfrm>
            <a:off x="1869169" y="74802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5"/>
          <p:cNvSpPr/>
          <p:nvPr/>
        </p:nvSpPr>
        <p:spPr>
          <a:xfrm>
            <a:off x="2051452" y="750463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5</a:t>
            </a:r>
            <a:endParaRPr lang="en-US" sz="2624" dirty="0"/>
          </a:p>
        </p:txBody>
      </p:sp>
      <p:sp>
        <p:nvSpPr>
          <p:cNvPr id="34" name="Text 13"/>
          <p:cNvSpPr/>
          <p:nvPr/>
        </p:nvSpPr>
        <p:spPr>
          <a:xfrm>
            <a:off x="2551395" y="74463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다음 </a:t>
            </a:r>
            <a:r>
              <a:rPr lang="en-US" altLang="ko-KR" sz="1727" dirty="0" smtClean="0"/>
              <a:t>do ~ while</a:t>
            </a:r>
            <a:r>
              <a:rPr lang="ko-KR" altLang="en-US" sz="1727" dirty="0" smtClean="0"/>
              <a:t>문은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번만 실행이 되고</a:t>
            </a:r>
            <a:r>
              <a:rPr lang="en-US" altLang="ko-KR" sz="1727" dirty="0" smtClean="0"/>
              <a:t>,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은 </a:t>
            </a:r>
            <a:r>
              <a:rPr lang="en-US" altLang="ko-KR" sz="1727" dirty="0" smtClean="0"/>
              <a:t>0</a:t>
            </a:r>
            <a:r>
              <a:rPr lang="ko-KR" altLang="en-US" sz="1727" dirty="0" smtClean="0"/>
              <a:t>이고</a:t>
            </a:r>
            <a:r>
              <a:rPr lang="en-US" altLang="ko-KR" sz="1727" dirty="0" smtClean="0"/>
              <a:t>, 0 &gt; 100 </a:t>
            </a:r>
            <a:r>
              <a:rPr lang="ko-KR" altLang="en-US" sz="1727" dirty="0" smtClean="0"/>
              <a:t>이 아니기 때문에 </a:t>
            </a:r>
            <a:r>
              <a:rPr lang="ko-KR" altLang="en-US" sz="1727" dirty="0" err="1" smtClean="0"/>
              <a:t>반복문이</a:t>
            </a:r>
            <a:r>
              <a:rPr lang="ko-KR" altLang="en-US" sz="1727" dirty="0" smtClean="0"/>
              <a:t> 종료됩니다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16" name="오른쪽 화살표 15"/>
          <p:cNvSpPr/>
          <p:nvPr/>
        </p:nvSpPr>
        <p:spPr>
          <a:xfrm>
            <a:off x="9934600" y="25375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34600" y="206349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Shape 2"/>
          <p:cNvSpPr/>
          <p:nvPr/>
        </p:nvSpPr>
        <p:spPr>
          <a:xfrm>
            <a:off x="615880" y="4699289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49290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540949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4699290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49290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540949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4695056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49248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5405263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0" y="1345987"/>
            <a:ext cx="4457700" cy="23717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765" y="1349088"/>
            <a:ext cx="4572000" cy="23686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902" y="1189911"/>
            <a:ext cx="1857375" cy="3000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97136" y="3893820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6035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51617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57" y="1821061"/>
            <a:ext cx="4200525" cy="2914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18" y="2443758"/>
            <a:ext cx="2876181" cy="1998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695061" y="326495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95061" y="279087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sp>
        <p:nvSpPr>
          <p:cNvPr id="24" name="오른쪽 화살표 23"/>
          <p:cNvSpPr/>
          <p:nvPr/>
        </p:nvSpPr>
        <p:spPr>
          <a:xfrm>
            <a:off x="5987399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87399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1" name="Shape 12"/>
          <p:cNvSpPr/>
          <p:nvPr/>
        </p:nvSpPr>
        <p:spPr>
          <a:xfrm>
            <a:off x="1151743" y="5216066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2" name="Text 13"/>
          <p:cNvSpPr/>
          <p:nvPr/>
        </p:nvSpPr>
        <p:spPr>
          <a:xfrm>
            <a:off x="1381532" y="5129920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x = 5.7;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 -&gt; x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&gt;(x / 5) 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&gt;(1.14)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1 = 0.7</a:t>
            </a:r>
            <a:endParaRPr lang="en-US" sz="2187" dirty="0"/>
          </a:p>
        </p:txBody>
      </p:sp>
      <p:sp>
        <p:nvSpPr>
          <p:cNvPr id="33" name="Shape 12"/>
          <p:cNvSpPr/>
          <p:nvPr/>
        </p:nvSpPr>
        <p:spPr>
          <a:xfrm>
            <a:off x="7825050" y="5203715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13"/>
          <p:cNvSpPr/>
          <p:nvPr/>
        </p:nvSpPr>
        <p:spPr>
          <a:xfrm>
            <a:off x="8054839" y="5117569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/>
              <a:t>y</a:t>
            </a:r>
            <a:r>
              <a:rPr lang="en-US" sz="2187" dirty="0" smtClean="0"/>
              <a:t> = 10;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&gt;(y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&gt;(10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&gt;(5.0)</a:t>
            </a:r>
            <a:r>
              <a:rPr lang="en-US" sz="2187" dirty="0"/>
              <a:t> </a:t>
            </a:r>
            <a:r>
              <a:rPr lang="en-US" sz="2187" dirty="0" smtClean="0"/>
              <a:t>= 5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41" y="1043941"/>
            <a:ext cx="3681376" cy="39595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11" y="2333509"/>
            <a:ext cx="6878846" cy="6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형변환</a:t>
            </a:r>
            <a:endParaRPr lang="en-US" sz="3062" dirty="0"/>
          </a:p>
        </p:txBody>
      </p:sp>
      <p:sp>
        <p:nvSpPr>
          <p:cNvPr id="7" name="Text 2"/>
          <p:cNvSpPr/>
          <p:nvPr/>
        </p:nvSpPr>
        <p:spPr>
          <a:xfrm>
            <a:off x="3621167" y="530459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3"/>
          <p:cNvSpPr/>
          <p:nvPr/>
        </p:nvSpPr>
        <p:spPr>
          <a:xfrm>
            <a:off x="362116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필요성</a:t>
            </a:r>
            <a:endParaRPr lang="en-US" sz="1531" dirty="0"/>
          </a:p>
        </p:txBody>
      </p:sp>
      <p:sp>
        <p:nvSpPr>
          <p:cNvPr id="9" name="Text 4"/>
          <p:cNvSpPr/>
          <p:nvPr/>
        </p:nvSpPr>
        <p:spPr>
          <a:xfrm>
            <a:off x="3621167" y="6282214"/>
            <a:ext cx="175707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프로그래밍 중 서로 다른 자료형을 혼용하다 보면 타입 불일치 오류가 발생할 수 </a:t>
            </a:r>
            <a:r>
              <a:rPr lang="ko-KR" alt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이때 명시적 형변환을 통해 자료형을 강제로 변환할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0" name="Text 5"/>
          <p:cNvSpPr/>
          <p:nvPr/>
        </p:nvSpPr>
        <p:spPr>
          <a:xfrm>
            <a:off x="557057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사용법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5570577" y="6282214"/>
            <a:ext cx="156245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endParaRPr lang="en-US" sz="122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(int)3.14와 같이 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751998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519988" y="6282214"/>
            <a:ext cx="168300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형변환 시 데이터 손실이 발생할 수 있으므로 주의깊게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다뤄야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double을 int로 변환하면 소수점 이하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부분은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버려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진다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946939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활용</a:t>
            </a:r>
            <a:endParaRPr lang="en-US" sz="1531" dirty="0"/>
          </a:p>
        </p:txBody>
      </p:sp>
      <p:sp>
        <p:nvSpPr>
          <p:cNvPr id="15" name="Text 10"/>
          <p:cNvSpPr/>
          <p:nvPr/>
        </p:nvSpPr>
        <p:spPr>
          <a:xfrm>
            <a:off x="9469398" y="6282214"/>
            <a:ext cx="1562457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명시적 형변환은 조건문, 연산식, 함수 매개변수 등 다양한 상황에서 활용될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개발자의 이해도에 따라 적절히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사용해야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800" y="1150859"/>
            <a:ext cx="4010025" cy="4029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992" y="2297054"/>
            <a:ext cx="2627919" cy="173248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786127" y="30841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86127" y="261008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56384" y="446723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8" name="Shape 2"/>
          <p:cNvSpPr/>
          <p:nvPr/>
        </p:nvSpPr>
        <p:spPr>
          <a:xfrm>
            <a:off x="3456384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3589615" y="5414486"/>
            <a:ext cx="9894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919" dirty="0"/>
          </a:p>
        </p:txBody>
      </p:sp>
      <p:sp>
        <p:nvSpPr>
          <p:cNvPr id="10" name="Text 4"/>
          <p:cNvSpPr/>
          <p:nvPr/>
        </p:nvSpPr>
        <p:spPr>
          <a:xfrm>
            <a:off x="3984308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Padding</a:t>
            </a:r>
            <a:r>
              <a:rPr lang="ko-KR" altLang="en-US" sz="1599" dirty="0" smtClean="0"/>
              <a:t>의 의미</a:t>
            </a:r>
            <a:endParaRPr lang="en-US" sz="1599" dirty="0"/>
          </a:p>
        </p:txBody>
      </p:sp>
      <p:sp>
        <p:nvSpPr>
          <p:cNvPr id="11" name="Text 5"/>
          <p:cNvSpPr/>
          <p:nvPr/>
        </p:nvSpPr>
        <p:spPr>
          <a:xfrm>
            <a:off x="3984308" y="5791081"/>
            <a:ext cx="3249692" cy="780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7"/>
              </a:lnSpc>
            </a:pPr>
            <a:r>
              <a:rPr lang="ko-KR" altLang="en-US" sz="1400" dirty="0" err="1" smtClean="0">
                <a:latin typeface="Eudoxus Sans"/>
              </a:rPr>
              <a:t>패딩</a:t>
            </a:r>
            <a:r>
              <a:rPr lang="en-US" altLang="ko-KR" sz="1400" dirty="0" smtClean="0">
                <a:latin typeface="Eudoxus Sans"/>
                <a:ea typeface="Eudoxus Sans"/>
              </a:rPr>
              <a:t>(Padding)</a:t>
            </a:r>
            <a:r>
              <a:rPr lang="ko-KR" altLang="en-US" sz="1400" dirty="0" smtClean="0">
                <a:latin typeface="Eudoxus Sans"/>
              </a:rPr>
              <a:t>은 메모리 정렬</a:t>
            </a:r>
            <a:r>
              <a:rPr lang="en-US" altLang="ko-KR" sz="1400" dirty="0" smtClean="0">
                <a:latin typeface="Eudoxus Sans"/>
                <a:ea typeface="Eudoxus Sans"/>
              </a:rPr>
              <a:t>(alignment)</a:t>
            </a:r>
            <a:r>
              <a:rPr lang="ko-KR" altLang="en-US" sz="1400" dirty="0" smtClean="0">
                <a:latin typeface="Eudoxus Sans"/>
              </a:rPr>
              <a:t>을 맞추기 </a:t>
            </a:r>
            <a:r>
              <a:rPr lang="ko-KR" altLang="en-US" sz="1280" dirty="0" smtClean="0">
                <a:latin typeface="Eudoxus Sans"/>
              </a:rPr>
              <a:t>위해</a:t>
            </a:r>
            <a:r>
              <a:rPr lang="ko-KR" altLang="en-US" sz="1400" dirty="0" smtClean="0">
                <a:latin typeface="Eudoxus Sans"/>
              </a:rPr>
              <a:t> 데이터 구조에 추가되는 여분의 바이트를 의미</a:t>
            </a:r>
          </a:p>
          <a:p>
            <a:pPr marL="0" indent="0">
              <a:lnSpc>
                <a:spcPts val="2047"/>
              </a:lnSpc>
              <a:buNone/>
            </a:pPr>
            <a:r>
              <a:rPr lang="en-US" sz="1279" dirty="0" smtClean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.</a:t>
            </a:r>
            <a:endParaRPr lang="en-US" sz="1279" dirty="0">
              <a:latin typeface="Eudoxus Sans"/>
              <a:ea typeface="Eudoxus San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7396401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7508200" y="5414486"/>
            <a:ext cx="14180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919" dirty="0"/>
          </a:p>
        </p:txBody>
      </p:sp>
      <p:sp>
        <p:nvSpPr>
          <p:cNvPr id="14" name="Text 8"/>
          <p:cNvSpPr/>
          <p:nvPr/>
        </p:nvSpPr>
        <p:spPr>
          <a:xfrm>
            <a:off x="7924324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Class </a:t>
            </a:r>
            <a:r>
              <a:rPr lang="en-US" sz="1599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1599" dirty="0"/>
          </a:p>
        </p:txBody>
      </p:sp>
      <p:sp>
        <p:nvSpPr>
          <p:cNvPr id="15" name="Text 9"/>
          <p:cNvSpPr/>
          <p:nvPr/>
        </p:nvSpPr>
        <p:spPr>
          <a:xfrm>
            <a:off x="7924324" y="579108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ko-KR" altLang="en-US" sz="1279" dirty="0" err="1" smtClean="0"/>
              <a:t>패딩으로</a:t>
            </a:r>
            <a:r>
              <a:rPr lang="ko-KR" altLang="en-US" sz="1279" dirty="0" smtClean="0"/>
              <a:t> 인하여 </a:t>
            </a:r>
            <a:r>
              <a:rPr lang="en-US" altLang="ko-KR" sz="1279" dirty="0" smtClean="0"/>
              <a:t>class </a:t>
            </a:r>
            <a:r>
              <a:rPr lang="ko-KR" altLang="en-US" sz="1279" dirty="0" smtClean="0"/>
              <a:t>내에서 선언된 변수 중 가장 큰 데이터 사이즈를 중심으로 나머지 </a:t>
            </a:r>
            <a:r>
              <a:rPr lang="ko-KR" altLang="en-US" sz="1279" dirty="0" err="1" smtClean="0"/>
              <a:t>자료형의</a:t>
            </a:r>
            <a:r>
              <a:rPr lang="ko-KR" altLang="en-US" sz="1279" dirty="0" smtClean="0"/>
              <a:t> </a:t>
            </a:r>
            <a:r>
              <a:rPr lang="en-US" altLang="ko-KR" sz="1279" dirty="0" smtClean="0"/>
              <a:t>padding</a:t>
            </a:r>
            <a:r>
              <a:rPr lang="ko-KR" altLang="en-US" sz="1279" dirty="0" smtClean="0"/>
              <a:t>이 정해진다</a:t>
            </a:r>
            <a:r>
              <a:rPr lang="en-US" altLang="ko-KR" sz="1279" dirty="0" smtClean="0"/>
              <a:t>.</a:t>
            </a:r>
          </a:p>
        </p:txBody>
      </p:sp>
      <p:sp>
        <p:nvSpPr>
          <p:cNvPr id="16" name="Shape 10"/>
          <p:cNvSpPr/>
          <p:nvPr/>
        </p:nvSpPr>
        <p:spPr>
          <a:xfrm>
            <a:off x="5365551" y="694884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5475327" y="6979326"/>
            <a:ext cx="14597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919" dirty="0"/>
          </a:p>
        </p:txBody>
      </p:sp>
      <p:sp>
        <p:nvSpPr>
          <p:cNvPr id="18" name="Text 12"/>
          <p:cNvSpPr/>
          <p:nvPr/>
        </p:nvSpPr>
        <p:spPr>
          <a:xfrm>
            <a:off x="5893475" y="700468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 확인 방법</a:t>
            </a:r>
            <a:endParaRPr lang="en-US" sz="1599" dirty="0"/>
          </a:p>
        </p:txBody>
      </p:sp>
      <p:sp>
        <p:nvSpPr>
          <p:cNvPr id="19" name="Text 13"/>
          <p:cNvSpPr/>
          <p:nvPr/>
        </p:nvSpPr>
        <p:spPr>
          <a:xfrm>
            <a:off x="5893475" y="735592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sizeof 연산자를 </a:t>
            </a:r>
            <a:r>
              <a:rPr lang="en-US" sz="1279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사용하여</a:t>
            </a: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각 자료형의 크기(바이트)를 손쉽게 확인할 수 </a:t>
            </a:r>
            <a:r>
              <a:rPr 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79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09" y="1730589"/>
            <a:ext cx="2047875" cy="186692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84" y="1730618"/>
            <a:ext cx="4657725" cy="186690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582540" y="2715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82540" y="22413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337" y="1969591"/>
            <a:ext cx="2167139" cy="1491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4790132" y="5728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32.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12642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 중첩 활용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12642" y="5661711"/>
            <a:ext cx="254581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중첩된 if-else 문을 이용하면 복잡한 조건을 효과적으로 처리할 수 있습니다. 각 조건을 명확히 구분하여 논리적인 코드 구조를 유지할 수 있습니다.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880557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흐름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85302" y="5661711"/>
            <a:ext cx="25459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조건문을 통해 상황에 따른 세부 분기를 설정할 수 있어 프로그램의 논리적 흐름을 효과적으로 제어할 수 있습니다.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31205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05959" y="5673374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</a:t>
            </a:r>
            <a:r>
              <a:rPr lang="en-US" sz="1750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조건문을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적절히 사용하고 코드를 잘 정리하면 가독성이 높아져 디버깅과 유지보수가 용이해집니다.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0" y="1746583"/>
            <a:ext cx="4486275" cy="3009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55" y="1746583"/>
            <a:ext cx="4829175" cy="30099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16" y="2872190"/>
            <a:ext cx="3057772" cy="6346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0269562" y="31895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69562" y="27154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Text 6"/>
          <p:cNvSpPr/>
          <p:nvPr/>
        </p:nvSpPr>
        <p:spPr>
          <a:xfrm>
            <a:off x="10070730" y="5284791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문제점</a:t>
            </a:r>
            <a:endParaRPr lang="en-US" sz="2187" dirty="0"/>
          </a:p>
        </p:txBody>
      </p:sp>
      <p:sp>
        <p:nvSpPr>
          <p:cNvPr id="22" name="Text 7"/>
          <p:cNvSpPr/>
          <p:nvPr/>
        </p:nvSpPr>
        <p:spPr>
          <a:xfrm>
            <a:off x="10040862" y="5671572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lse if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문은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3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사용하는것은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프로그램 성능에도 좋지 않고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조건문이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길어지게 되면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가독성도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떨어지기 때문에  한 번만 사용하는 것을 권장한다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역참조를</a:t>
            </a:r>
            <a:r>
              <a:rPr lang="ko-KR" altLang="en-US" sz="1600" dirty="0" smtClean="0"/>
              <a:t> 이용하여 값을 변경한다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450664" y="317023"/>
            <a:ext cx="72678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33.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조건문으로 가장 큰 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3057980" y="5251234"/>
            <a:ext cx="45719" cy="24565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3895658" y="55858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077941" y="561019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3107620" y="58172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3881299" y="68144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034233" y="6843113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3103699" y="7072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94" y="1252123"/>
            <a:ext cx="4362450" cy="3810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301276" y="311449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276" y="26404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97" y="2671924"/>
            <a:ext cx="4001970" cy="10384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99818" y="5534226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else if</a:t>
            </a:r>
            <a:r>
              <a:rPr lang="ko-KR" altLang="en-US" dirty="0"/>
              <a:t>문은 </a:t>
            </a:r>
            <a:r>
              <a:rPr lang="ko-KR" altLang="en-US" dirty="0" err="1"/>
              <a:t>조건문</a:t>
            </a:r>
            <a:r>
              <a:rPr lang="ko-KR" altLang="en-US" dirty="0"/>
              <a:t> 분기에서 </a:t>
            </a:r>
            <a:r>
              <a:rPr lang="en-US" altLang="ko-KR" dirty="0"/>
              <a:t>if</a:t>
            </a:r>
            <a:r>
              <a:rPr lang="ko-KR" altLang="en-US" dirty="0"/>
              <a:t>의 조건이 참이 되면</a:t>
            </a:r>
            <a:r>
              <a:rPr lang="en-US" altLang="ko-KR" dirty="0"/>
              <a:t>, else if</a:t>
            </a:r>
            <a:r>
              <a:rPr lang="ko-KR" altLang="en-US" dirty="0"/>
              <a:t>는 실행되지 않고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3254" y="6767418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/>
              <a:t>문은 </a:t>
            </a:r>
            <a:r>
              <a:rPr lang="en-US" altLang="ko-KR" dirty="0"/>
              <a:t>if</a:t>
            </a:r>
            <a:r>
              <a:rPr lang="ko-KR" altLang="en-US" dirty="0"/>
              <a:t>문의 참 거짓에 상관없이 </a:t>
            </a:r>
            <a:r>
              <a:rPr lang="en-US" altLang="ko-KR" dirty="0"/>
              <a:t>if</a:t>
            </a:r>
            <a:r>
              <a:rPr lang="ko-KR" altLang="en-US" dirty="0"/>
              <a:t>문은 </a:t>
            </a:r>
            <a:r>
              <a:rPr lang="ko-KR" altLang="en-US" dirty="0" err="1"/>
              <a:t>무조껀</a:t>
            </a:r>
            <a:r>
              <a:rPr lang="ko-KR" altLang="en-US" dirty="0"/>
              <a:t> 실행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값을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9133" y="4573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39" y="496328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4639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 구조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34639" y="622129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순환문 내부에 또 다른 순환문이 포함되는 중첩 구조를 이용할 수 있습니다. 각 단계의 흐름을 체계적으로 관리할 수 있습니다.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83" y="496328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3783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3783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통해 프로그램의 전반적인 흐름을 체계적으로 제어할 수 있습니다. 복잡한 로직도 명확하게 구현할 수 있습니다.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46" y="496328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93046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성능 최적화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93046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효율적으로 설계하면 전체 프로그램의 성능을 높일 수 있습니다. 메모리 사용과 실행 시간을 줄일 수 있습니다.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664" y="1180021"/>
            <a:ext cx="4010025" cy="35814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176544" y="29856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76544" y="25116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765" y="2248871"/>
            <a:ext cx="2661178" cy="1735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7645036" y="342940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5036" y="304133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5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sp>
        <p:nvSpPr>
          <p:cNvPr id="5" name="Shape 2"/>
          <p:cNvSpPr/>
          <p:nvPr/>
        </p:nvSpPr>
        <p:spPr>
          <a:xfrm>
            <a:off x="2040668" y="4459123"/>
            <a:ext cx="1759029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98144" y="4497267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021868" y="39787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문자 정의하기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021868" y="4459123"/>
            <a:ext cx="45190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문자열로부터 찾고자 하는 문자 정의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910782" y="5011008"/>
            <a:ext cx="8573214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2037993" y="5413367"/>
            <a:ext cx="3518059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73710" y="5427286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63395" y="50661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루프 사용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763395" y="5546599"/>
            <a:ext cx="43145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문자열을 하나씩 순회하며 원하는 문자 개수 세기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667137" y="5940621"/>
            <a:ext cx="6814185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5" name="Shape 12"/>
          <p:cNvSpPr/>
          <p:nvPr/>
        </p:nvSpPr>
        <p:spPr>
          <a:xfrm>
            <a:off x="2043343" y="6319872"/>
            <a:ext cx="5277207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271355" y="6366108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511066" y="6093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11066" y="6573567"/>
            <a:ext cx="34214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찾은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개수를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출력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043343" y="69484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프로그램은 사용자가 입력한 문자열에서 특정 문자의 개수를 세는 기능을 제공합니다. 순환문을 활용하여 문자열을 하나씩 순회하며 원하는 문자를 찾고 그 개수를 계산합니다. 최종적으로 찾은 문자 개수를 사용자에게 알려줍니다.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49" y="1010494"/>
            <a:ext cx="5036391" cy="2927629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7511066" y="26048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11066" y="21307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52" y="2368813"/>
            <a:ext cx="5644927" cy="548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2037993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Int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형 배열 선언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72440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값을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배열로 선언 후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짝수를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 검사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입력 받은 숫자를 2로 나누어 나머지가 0이면 짝수, 1이면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판별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 짝수 여부를 사용자에게 알려주어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직관적으로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확인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04" y="1309744"/>
            <a:ext cx="5648325" cy="2895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954379" y="27095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54379" y="22355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42" y="1733551"/>
            <a:ext cx="2165072" cy="231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sp>
        <p:nvSpPr>
          <p:cNvPr id="7" name="Shape 3"/>
          <p:cNvSpPr/>
          <p:nvPr/>
        </p:nvSpPr>
        <p:spPr>
          <a:xfrm>
            <a:off x="2037993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다양한 선택지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5936878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switch-case 문을 사용하면 여러 개의 조건을 효과적으로 비교할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각 case에 맞는 특정 코드 블록을 실행할 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조건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5936878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 문에서는 정수형, 문자형 등 명시적인 값을 조건으로 지정할 수 있어 복잡한 논리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구현이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가능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단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문자열은 불가능하다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기본 동작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5936878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default 키워드를 사용하면 모든 case에 해당되지 않는 경우의 기본 동작을 구현할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94" y="1354163"/>
            <a:ext cx="3411022" cy="341102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320337" y="289426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20337" y="242017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98" y="2743499"/>
            <a:ext cx="3863406" cy="63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4013</Words>
  <Application>Microsoft Office PowerPoint</Application>
  <PresentationFormat>사용자 지정</PresentationFormat>
  <Paragraphs>568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145</cp:revision>
  <dcterms:created xsi:type="dcterms:W3CDTF">2024-05-20T05:07:15Z</dcterms:created>
  <dcterms:modified xsi:type="dcterms:W3CDTF">2024-06-04T01:13:36Z</dcterms:modified>
</cp:coreProperties>
</file>